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2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57" r:id="rId9"/>
    <p:sldId id="258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5"/>
    <p:restoredTop sz="89660"/>
  </p:normalViewPr>
  <p:slideViewPr>
    <p:cSldViewPr snapToGrid="0" snapToObjects="1">
      <p:cViewPr varScale="1">
        <p:scale>
          <a:sx n="152" d="100"/>
          <a:sy n="152" d="100"/>
        </p:scale>
        <p:origin x="10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0B2B0-3E53-4243-BE4E-90CCE0BE70B3}" type="datetimeFigureOut">
              <a:rPr lang="en-DE" smtClean="0"/>
              <a:t>23.10.24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B2B2A-BB15-3D43-92E8-EA4E0080F16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88430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Adjust agenda based on current project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B2B2A-BB15-3D43-92E8-EA4E0080F160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7100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This page is meant to provide a quick snapshot of the current project metrics, including project health, budget and risks.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B2B2A-BB15-3D43-92E8-EA4E0080F160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0550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DE" dirty="0"/>
              <a:t>Provide a cost and effort breakdown by phase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B2B2A-BB15-3D43-92E8-EA4E0080F160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067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2743" y="828983"/>
            <a:ext cx="5314950" cy="2016521"/>
          </a:xfrm>
        </p:spPr>
        <p:txBody>
          <a:bodyPr anchor="b">
            <a:normAutofit/>
          </a:bodyPr>
          <a:lstStyle>
            <a:lvl1pPr algn="l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2743" y="3158839"/>
            <a:ext cx="5314950" cy="402846"/>
          </a:xfrm>
        </p:spPr>
        <p:txBody>
          <a:bodyPr/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F70647-B60B-B946-B125-921E7A1DBE60}" type="datetimeFigureOut">
              <a:rPr lang="de-DE" smtClean="0"/>
              <a:pPr/>
              <a:t>23.10.24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C66F28-D41D-3549-BEAB-730C22D01148}" type="slidenum">
              <a:rPr lang="de-DE" smtClean="0"/>
              <a:pPr/>
              <a:t>‹#›</a:t>
            </a:fld>
            <a:endParaRPr lang="de-D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9F0C61-E3D7-E3ED-C1EC-31701D4073B0}"/>
              </a:ext>
            </a:extLst>
          </p:cNvPr>
          <p:cNvCxnSpPr>
            <a:cxnSpLocks/>
          </p:cNvCxnSpPr>
          <p:nvPr userDrawn="1"/>
        </p:nvCxnSpPr>
        <p:spPr>
          <a:xfrm>
            <a:off x="0" y="3037342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94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>
            <a:normAutofit/>
          </a:bodyPr>
          <a:lstStyle>
            <a:lvl1pPr>
              <a:defRPr sz="2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87049"/>
            <a:ext cx="7886700" cy="3436968"/>
          </a:xfrm>
        </p:spPr>
        <p:txBody>
          <a:bodyPr>
            <a:norm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0647-B60B-B946-B125-921E7A1DBE60}" type="datetimeFigureOut">
              <a:rPr lang="de-DE" smtClean="0"/>
              <a:t>23.10.24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F28-D41D-3549-BEAB-730C22D011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18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25457"/>
          </a:xfrm>
        </p:spPr>
        <p:txBody>
          <a:bodyPr>
            <a:normAutofit/>
          </a:bodyPr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29499"/>
            <a:ext cx="3886200" cy="360322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29499"/>
            <a:ext cx="3886200" cy="360322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F70647-B60B-B946-B125-921E7A1DBE60}" type="datetimeFigureOut">
              <a:rPr lang="de-DE" smtClean="0"/>
              <a:pPr/>
              <a:t>23.10.24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C66F28-D41D-3549-BEAB-730C22D0114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8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295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08006"/>
            <a:ext cx="7886700" cy="3724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BF70647-B60B-B946-B125-921E7A1DBE60}" type="datetimeFigureOut">
              <a:rPr lang="de-DE" smtClean="0"/>
              <a:pPr/>
              <a:t>23.10.24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BC66F28-D41D-3549-BEAB-730C22D0114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48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1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cticalprojectmanager.com/subscribe/" TargetMode="External"/><Relationship Id="rId2" Type="http://schemas.openxmlformats.org/officeDocument/2006/relationships/hyperlink" Target="https://www.tacticalprojectmanager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linkedin.com/in/adrianne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37303A-2EFC-B44F-AEA8-72AC364C0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743" y="828983"/>
            <a:ext cx="5314950" cy="2016521"/>
          </a:xfrm>
        </p:spPr>
        <p:txBody>
          <a:bodyPr>
            <a:normAutofit/>
          </a:bodyPr>
          <a:lstStyle/>
          <a:p>
            <a:r>
              <a:rPr lang="de-DE" dirty="0"/>
              <a:t>LEAD-2030</a:t>
            </a:r>
            <a:br>
              <a:rPr lang="de-DE" dirty="0"/>
            </a:br>
            <a:r>
              <a:rPr lang="de-DE" dirty="0"/>
              <a:t>IMPLEMENTATION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6049D9-060E-794D-B1E5-38CA22D9E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743" y="3158838"/>
            <a:ext cx="5314950" cy="835667"/>
          </a:xfrm>
        </p:spPr>
        <p:txBody>
          <a:bodyPr>
            <a:normAutofit/>
          </a:bodyPr>
          <a:lstStyle/>
          <a:p>
            <a:r>
              <a:rPr lang="de-DE" dirty="0"/>
              <a:t>Project Status Update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3803FF-A93F-B2D7-1F8E-D4915170A47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7758" y="1836737"/>
            <a:ext cx="1638604" cy="10648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3C494D-89DC-2454-8617-A665B5FD4AE2}"/>
              </a:ext>
            </a:extLst>
          </p:cNvPr>
          <p:cNvSpPr txBox="1"/>
          <p:nvPr/>
        </p:nvSpPr>
        <p:spPr>
          <a:xfrm>
            <a:off x="522743" y="3840616"/>
            <a:ext cx="3087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400" dirty="0">
                <a:latin typeface="Arial" panose="020B0604020202020204" pitchFamily="34" charset="0"/>
                <a:cs typeface="Arial" panose="020B0604020202020204" pitchFamily="34" charset="0"/>
              </a:rPr>
              <a:t>By Joanne Smith (Project Manager)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7A7AF4-9FDF-1E30-38B9-337E15601D85}"/>
              </a:ext>
            </a:extLst>
          </p:cNvPr>
          <p:cNvSpPr txBox="1"/>
          <p:nvPr/>
        </p:nvSpPr>
        <p:spPr>
          <a:xfrm>
            <a:off x="4441116" y="3840616"/>
            <a:ext cx="1878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400" dirty="0">
                <a:latin typeface="Arial" panose="020B0604020202020204" pitchFamily="34" charset="0"/>
                <a:cs typeface="Arial" panose="020B0604020202020204" pitchFamily="34" charset="0"/>
              </a:rPr>
              <a:t>Date: 02/26/2024</a:t>
            </a:r>
          </a:p>
        </p:txBody>
      </p:sp>
    </p:spTree>
    <p:extLst>
      <p:ext uri="{BB962C8B-B14F-4D97-AF65-F5344CB8AC3E}">
        <p14:creationId xmlns:p14="http://schemas.microsoft.com/office/powerpoint/2010/main" val="3644628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3F88-A7F6-680D-D238-EEB9F0C88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STAY IN TOUCH FOR MORE PM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F64F0-E4BC-ED91-76BA-879BCB129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7049"/>
            <a:ext cx="6485214" cy="3436968"/>
          </a:xfrm>
        </p:spPr>
        <p:txBody>
          <a:bodyPr/>
          <a:lstStyle/>
          <a:p>
            <a:r>
              <a:rPr lang="en-DE" dirty="0"/>
              <a:t>Hi! I’m Adrian Neumeyer, a Senior Project Manager and the Creator of </a:t>
            </a:r>
            <a:r>
              <a:rPr lang="en-DE" dirty="0">
                <a:hlinkClick r:id="rId2"/>
              </a:rPr>
              <a:t>Tactical Project Manager</a:t>
            </a:r>
            <a:r>
              <a:rPr lang="en-DE" dirty="0"/>
              <a:t>, where I teach a pragmatic and effective approach to project management.</a:t>
            </a:r>
          </a:p>
          <a:p>
            <a:r>
              <a:rPr lang="en-DE" dirty="0"/>
              <a:t>To receive regular tips on project management and leadership, make sure to sign up for my </a:t>
            </a:r>
            <a:r>
              <a:rPr lang="en-DE" dirty="0">
                <a:hlinkClick r:id="rId3"/>
              </a:rPr>
              <a:t>newsletter</a:t>
            </a:r>
            <a:r>
              <a:rPr lang="en-DE" dirty="0"/>
              <a:t>. I send out 1-2 emails a month.</a:t>
            </a:r>
          </a:p>
          <a:p>
            <a:r>
              <a:rPr lang="en-DE" dirty="0"/>
              <a:t>Connect with me on LinkedIn:</a:t>
            </a:r>
            <a:br>
              <a:rPr lang="en-DE" dirty="0"/>
            </a:br>
            <a:r>
              <a:rPr lang="en-GB" dirty="0">
                <a:hlinkClick r:id="rId4"/>
              </a:rPr>
              <a:t>https://www.linkedin.com/in/adrianneu/</a:t>
            </a:r>
            <a:endParaRPr lang="en-GB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</p:txBody>
      </p:sp>
      <p:pic>
        <p:nvPicPr>
          <p:cNvPr id="5" name="Picture 4" descr="A person in a white coat&#10;&#10;Description automatically generated">
            <a:extLst>
              <a:ext uri="{FF2B5EF4-FFF2-40B4-BE49-F238E27FC236}">
                <a16:creationId xmlns:a16="http://schemas.microsoft.com/office/drawing/2014/main" id="{B8DA42F5-0503-5EB7-6509-5AA957ACC0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1049" y="1087049"/>
            <a:ext cx="1306715" cy="1228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F1A42C-BA32-D83C-2DD5-FF8ADCDE1476}"/>
              </a:ext>
            </a:extLst>
          </p:cNvPr>
          <p:cNvSpPr txBox="1"/>
          <p:nvPr/>
        </p:nvSpPr>
        <p:spPr>
          <a:xfrm>
            <a:off x="7281049" y="2379865"/>
            <a:ext cx="13067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DE" sz="1100" dirty="0">
                <a:latin typeface="Arial" panose="020B0604020202020204" pitchFamily="34" charset="0"/>
                <a:cs typeface="Arial" panose="020B0604020202020204" pitchFamily="34" charset="0"/>
              </a:rPr>
              <a:t>Adrian Neumeyer</a:t>
            </a:r>
          </a:p>
        </p:txBody>
      </p:sp>
    </p:spTree>
    <p:extLst>
      <p:ext uri="{BB962C8B-B14F-4D97-AF65-F5344CB8AC3E}">
        <p14:creationId xmlns:p14="http://schemas.microsoft.com/office/powerpoint/2010/main" val="339136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9D8A-B01C-321F-B1E1-C1354D657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/>
          <a:lstStyle/>
          <a:p>
            <a:r>
              <a:rPr lang="en-D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A02F5-2DCC-367F-3312-259EACC01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7049"/>
            <a:ext cx="7886700" cy="3436968"/>
          </a:xfrm>
        </p:spPr>
        <p:txBody>
          <a:bodyPr/>
          <a:lstStyle/>
          <a:p>
            <a:r>
              <a:rPr lang="en-DE" dirty="0"/>
              <a:t>Project Snapshot</a:t>
            </a:r>
          </a:p>
          <a:p>
            <a:r>
              <a:rPr lang="en-DE" dirty="0"/>
              <a:t>Timeline</a:t>
            </a:r>
          </a:p>
          <a:p>
            <a:r>
              <a:rPr lang="en-DE" dirty="0"/>
              <a:t>Achievements</a:t>
            </a:r>
          </a:p>
          <a:p>
            <a:r>
              <a:rPr lang="en-DE" dirty="0"/>
              <a:t>Current issues</a:t>
            </a:r>
          </a:p>
          <a:p>
            <a:r>
              <a:rPr lang="en-DE" dirty="0"/>
              <a:t>Next steps</a:t>
            </a:r>
          </a:p>
          <a:p>
            <a:r>
              <a:rPr lang="en-DE" dirty="0"/>
              <a:t>Cost Update</a:t>
            </a:r>
          </a:p>
        </p:txBody>
      </p:sp>
    </p:spTree>
    <p:extLst>
      <p:ext uri="{BB962C8B-B14F-4D97-AF65-F5344CB8AC3E}">
        <p14:creationId xmlns:p14="http://schemas.microsoft.com/office/powerpoint/2010/main" val="4232240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D9453-1A86-8E44-84BA-E60C1698F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>
            <a:normAutofit/>
          </a:bodyPr>
          <a:lstStyle/>
          <a:p>
            <a:r>
              <a:rPr lang="en-US" dirty="0"/>
              <a:t>Project Snapshot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BE4C2BDA-0D26-8F44-98D6-9E589804C3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419427"/>
              </p:ext>
            </p:extLst>
          </p:nvPr>
        </p:nvGraphicFramePr>
        <p:xfrm>
          <a:off x="723331" y="965200"/>
          <a:ext cx="6093726" cy="382740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09706">
                  <a:extLst>
                    <a:ext uri="{9D8B030D-6E8A-4147-A177-3AD203B41FA5}">
                      <a16:colId xmlns:a16="http://schemas.microsoft.com/office/drawing/2014/main" val="1329521844"/>
                    </a:ext>
                  </a:extLst>
                </a:gridCol>
                <a:gridCol w="1537156">
                  <a:extLst>
                    <a:ext uri="{9D8B030D-6E8A-4147-A177-3AD203B41FA5}">
                      <a16:colId xmlns:a16="http://schemas.microsoft.com/office/drawing/2014/main" val="2060475110"/>
                    </a:ext>
                  </a:extLst>
                </a:gridCol>
                <a:gridCol w="1523432">
                  <a:extLst>
                    <a:ext uri="{9D8B030D-6E8A-4147-A177-3AD203B41FA5}">
                      <a16:colId xmlns:a16="http://schemas.microsoft.com/office/drawing/2014/main" val="915840555"/>
                    </a:ext>
                  </a:extLst>
                </a:gridCol>
                <a:gridCol w="1523432">
                  <a:extLst>
                    <a:ext uri="{9D8B030D-6E8A-4147-A177-3AD203B41FA5}">
                      <a16:colId xmlns:a16="http://schemas.microsoft.com/office/drawing/2014/main" val="547941098"/>
                    </a:ext>
                  </a:extLst>
                </a:gridCol>
              </a:tblGrid>
              <a:tr h="325046">
                <a:tc>
                  <a:txBody>
                    <a:bodyPr/>
                    <a:lstStyle/>
                    <a:p>
                      <a:pPr algn="ctr"/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 implementation of LEAD efficiency program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61912"/>
                  </a:ext>
                </a:extLst>
              </a:tr>
              <a:tr h="252413"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Status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r>
                        <a:rPr lang="en-US" sz="900" baseline="300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370389"/>
                  </a:ext>
                </a:extLst>
              </a:tr>
              <a:tr h="19594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</a:t>
                      </a:r>
                      <a:endParaRPr lang="de-DE" sz="9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  <a:endParaRPr lang="de-DE" sz="9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33528"/>
                  </a:ext>
                </a:extLst>
              </a:tr>
              <a:tr h="23014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  <a:endParaRPr lang="de-DE" sz="9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  <a:endParaRPr lang="de-DE" sz="9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34339"/>
                  </a:ext>
                </a:extLst>
              </a:tr>
              <a:tr h="592909">
                <a:tc>
                  <a:txBody>
                    <a:bodyPr/>
                    <a:lstStyle/>
                    <a:p>
                      <a:pPr algn="ctr"/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Accomplishments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Project planning completed</a:t>
                      </a:r>
                    </a:p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Nominated HR project leader</a:t>
                      </a:r>
                    </a:p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Work contract review completed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604524"/>
                  </a:ext>
                </a:extLst>
              </a:tr>
              <a:tr h="592909">
                <a:tc>
                  <a:txBody>
                    <a:bodyPr/>
                    <a:lstStyle/>
                    <a:p>
                      <a:pPr algn="ctr"/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Issues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Work arrangement for customer care team unclear</a:t>
                      </a:r>
                    </a:p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Resource bottlenecks in Ops team due to parallel projects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78353"/>
                  </a:ext>
                </a:extLst>
              </a:tr>
              <a:tr h="7313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Risks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Decline in customer satisfaction due to disruption of service center</a:t>
                      </a:r>
                    </a:p>
                    <a:p>
                      <a:endParaRPr lang="en-US" sz="9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661545"/>
                  </a:ext>
                </a:extLst>
              </a:tr>
              <a:tr h="896889">
                <a:tc>
                  <a:txBody>
                    <a:bodyPr/>
                    <a:lstStyle/>
                    <a:p>
                      <a:pPr algn="ctr"/>
                      <a:r>
                        <a:rPr lang="en-US" sz="11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Next Steps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Meet with union leader to discuss arrangement for service staff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Site assessment preparation</a:t>
                      </a:r>
                      <a:b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Presentation at next steering board meeting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9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69196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813D456-5055-B048-22F5-D2F208EC3D44}"/>
              </a:ext>
            </a:extLst>
          </p:cNvPr>
          <p:cNvSpPr txBox="1"/>
          <p:nvPr/>
        </p:nvSpPr>
        <p:spPr>
          <a:xfrm>
            <a:off x="7145328" y="4868862"/>
            <a:ext cx="178308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DE" sz="825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DE" sz="825" dirty="0">
                <a:latin typeface="Arial" panose="020B0604020202020204" pitchFamily="34" charset="0"/>
                <a:cs typeface="Arial" panose="020B0604020202020204" pitchFamily="34" charset="0"/>
              </a:rPr>
              <a:t>: in Thousand USD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848BD1-0CFE-886F-2A5D-B7FADDD47BD5}"/>
              </a:ext>
            </a:extLst>
          </p:cNvPr>
          <p:cNvSpPr txBox="1"/>
          <p:nvPr/>
        </p:nvSpPr>
        <p:spPr>
          <a:xfrm>
            <a:off x="6920156" y="4517528"/>
            <a:ext cx="1878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DE" sz="1400" dirty="0">
                <a:latin typeface="Arial" panose="020B0604020202020204" pitchFamily="34" charset="0"/>
                <a:cs typeface="Arial" panose="020B0604020202020204" pitchFamily="34" charset="0"/>
              </a:rPr>
              <a:t>Date: 02/26/2024</a:t>
            </a:r>
          </a:p>
        </p:txBody>
      </p:sp>
    </p:spTree>
    <p:extLst>
      <p:ext uri="{BB962C8B-B14F-4D97-AF65-F5344CB8AC3E}">
        <p14:creationId xmlns:p14="http://schemas.microsoft.com/office/powerpoint/2010/main" val="2627856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6617B-A279-DB57-22AC-56D3B90F3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/>
          <a:lstStyle/>
          <a:p>
            <a:r>
              <a:rPr lang="en-US"/>
              <a:t>Timeline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EC9D6AD2-1323-0D0C-32E9-34D2A1932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14304"/>
              </p:ext>
            </p:extLst>
          </p:nvPr>
        </p:nvGraphicFramePr>
        <p:xfrm>
          <a:off x="689339" y="1277760"/>
          <a:ext cx="7832016" cy="3288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26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32346"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544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68580" marR="68580" marT="34290" marB="34290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hteck 5">
            <a:extLst>
              <a:ext uri="{FF2B5EF4-FFF2-40B4-BE49-F238E27FC236}">
                <a16:creationId xmlns:a16="http://schemas.microsoft.com/office/drawing/2014/main" id="{0E603FCE-1C20-1B95-63D9-2741CE960252}"/>
              </a:ext>
            </a:extLst>
          </p:cNvPr>
          <p:cNvSpPr/>
          <p:nvPr/>
        </p:nvSpPr>
        <p:spPr>
          <a:xfrm>
            <a:off x="955344" y="1770399"/>
            <a:ext cx="1074256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Project Preparation</a:t>
            </a:r>
          </a:p>
        </p:txBody>
      </p:sp>
      <p:sp>
        <p:nvSpPr>
          <p:cNvPr id="6" name="Rechteck 6">
            <a:extLst>
              <a:ext uri="{FF2B5EF4-FFF2-40B4-BE49-F238E27FC236}">
                <a16:creationId xmlns:a16="http://schemas.microsoft.com/office/drawing/2014/main" id="{DC62EEF0-282C-A108-F8E9-DC5E161129BE}"/>
              </a:ext>
            </a:extLst>
          </p:cNvPr>
          <p:cNvSpPr/>
          <p:nvPr/>
        </p:nvSpPr>
        <p:spPr>
          <a:xfrm>
            <a:off x="2029600" y="2120761"/>
            <a:ext cx="1275734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Site Assessment</a:t>
            </a:r>
          </a:p>
        </p:txBody>
      </p:sp>
      <p:sp>
        <p:nvSpPr>
          <p:cNvPr id="8" name="Rechteck 8">
            <a:extLst>
              <a:ext uri="{FF2B5EF4-FFF2-40B4-BE49-F238E27FC236}">
                <a16:creationId xmlns:a16="http://schemas.microsoft.com/office/drawing/2014/main" id="{7F2AEEA5-7080-DB10-7B7E-667E19B54066}"/>
              </a:ext>
            </a:extLst>
          </p:cNvPr>
          <p:cNvSpPr/>
          <p:nvPr/>
        </p:nvSpPr>
        <p:spPr>
          <a:xfrm>
            <a:off x="3297960" y="2454129"/>
            <a:ext cx="1304309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Concept Development</a:t>
            </a:r>
          </a:p>
        </p:txBody>
      </p:sp>
      <p:sp>
        <p:nvSpPr>
          <p:cNvPr id="10" name="Rechteck 10">
            <a:extLst>
              <a:ext uri="{FF2B5EF4-FFF2-40B4-BE49-F238E27FC236}">
                <a16:creationId xmlns:a16="http://schemas.microsoft.com/office/drawing/2014/main" id="{8C279B54-3AA8-EE5A-FDAA-9E8785564CCF}"/>
              </a:ext>
            </a:extLst>
          </p:cNvPr>
          <p:cNvSpPr/>
          <p:nvPr/>
        </p:nvSpPr>
        <p:spPr>
          <a:xfrm>
            <a:off x="4360462" y="2790878"/>
            <a:ext cx="883052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Process Review</a:t>
            </a:r>
          </a:p>
        </p:txBody>
      </p:sp>
      <p:sp>
        <p:nvSpPr>
          <p:cNvPr id="11" name="Rechteck 11">
            <a:extLst>
              <a:ext uri="{FF2B5EF4-FFF2-40B4-BE49-F238E27FC236}">
                <a16:creationId xmlns:a16="http://schemas.microsoft.com/office/drawing/2014/main" id="{0572472F-799C-E1BE-A552-515B0C0412AC}"/>
              </a:ext>
            </a:extLst>
          </p:cNvPr>
          <p:cNvSpPr/>
          <p:nvPr/>
        </p:nvSpPr>
        <p:spPr>
          <a:xfrm>
            <a:off x="1173711" y="2120673"/>
            <a:ext cx="826954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">
                <a:latin typeface="Arial" panose="020B0604020202020204" pitchFamily="34" charset="0"/>
                <a:cs typeface="Arial" panose="020B0604020202020204" pitchFamily="34" charset="0"/>
              </a:rPr>
              <a:t>Identify Stakeholders</a:t>
            </a:r>
          </a:p>
        </p:txBody>
      </p:sp>
      <p:sp>
        <p:nvSpPr>
          <p:cNvPr id="12" name="Rechteck 13">
            <a:extLst>
              <a:ext uri="{FF2B5EF4-FFF2-40B4-BE49-F238E27FC236}">
                <a16:creationId xmlns:a16="http://schemas.microsoft.com/office/drawing/2014/main" id="{B43F66E0-458F-1BAA-FCFC-47697010C06B}"/>
              </a:ext>
            </a:extLst>
          </p:cNvPr>
          <p:cNvSpPr/>
          <p:nvPr/>
        </p:nvSpPr>
        <p:spPr>
          <a:xfrm>
            <a:off x="5268916" y="3277495"/>
            <a:ext cx="1302477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Training &amp; Rollout</a:t>
            </a:r>
          </a:p>
        </p:txBody>
      </p:sp>
      <p:sp>
        <p:nvSpPr>
          <p:cNvPr id="13" name="Rechteck 14">
            <a:extLst>
              <a:ext uri="{FF2B5EF4-FFF2-40B4-BE49-F238E27FC236}">
                <a16:creationId xmlns:a16="http://schemas.microsoft.com/office/drawing/2014/main" id="{7184FB4F-B29C-8E20-6684-8301F2BB9A67}"/>
              </a:ext>
            </a:extLst>
          </p:cNvPr>
          <p:cNvSpPr/>
          <p:nvPr/>
        </p:nvSpPr>
        <p:spPr>
          <a:xfrm>
            <a:off x="6571393" y="3624190"/>
            <a:ext cx="1302470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Phase 1 GoLive</a:t>
            </a:r>
          </a:p>
        </p:txBody>
      </p:sp>
      <p:sp>
        <p:nvSpPr>
          <p:cNvPr id="15" name="Raute 16">
            <a:extLst>
              <a:ext uri="{FF2B5EF4-FFF2-40B4-BE49-F238E27FC236}">
                <a16:creationId xmlns:a16="http://schemas.microsoft.com/office/drawing/2014/main" id="{B1689560-F1D9-BD3D-D364-EEE6ADA94EBF}"/>
              </a:ext>
            </a:extLst>
          </p:cNvPr>
          <p:cNvSpPr/>
          <p:nvPr/>
        </p:nvSpPr>
        <p:spPr>
          <a:xfrm>
            <a:off x="1907926" y="1741424"/>
            <a:ext cx="228600" cy="224390"/>
          </a:xfrm>
          <a:prstGeom prst="diamond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aute 17">
            <a:extLst>
              <a:ext uri="{FF2B5EF4-FFF2-40B4-BE49-F238E27FC236}">
                <a16:creationId xmlns:a16="http://schemas.microsoft.com/office/drawing/2014/main" id="{FF388F6A-8ECB-7B7F-9529-986EA62F05B8}"/>
              </a:ext>
            </a:extLst>
          </p:cNvPr>
          <p:cNvSpPr/>
          <p:nvPr/>
        </p:nvSpPr>
        <p:spPr>
          <a:xfrm>
            <a:off x="5129214" y="3038248"/>
            <a:ext cx="228600" cy="224390"/>
          </a:xfrm>
          <a:prstGeom prst="diamond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Gerade Verbindung 21">
            <a:extLst>
              <a:ext uri="{FF2B5EF4-FFF2-40B4-BE49-F238E27FC236}">
                <a16:creationId xmlns:a16="http://schemas.microsoft.com/office/drawing/2014/main" id="{C8AE1C1F-EBE0-025D-19DC-3FB15CA6F941}"/>
              </a:ext>
            </a:extLst>
          </p:cNvPr>
          <p:cNvCxnSpPr/>
          <p:nvPr/>
        </p:nvCxnSpPr>
        <p:spPr>
          <a:xfrm>
            <a:off x="2000668" y="1277760"/>
            <a:ext cx="0" cy="32888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BB5BFA6-A0E5-E79C-9423-DB67A032D16A}"/>
              </a:ext>
            </a:extLst>
          </p:cNvPr>
          <p:cNvSpPr txBox="1"/>
          <p:nvPr/>
        </p:nvSpPr>
        <p:spPr>
          <a:xfrm>
            <a:off x="628650" y="965200"/>
            <a:ext cx="21968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23" name="Rechteck 14">
            <a:extLst>
              <a:ext uri="{FF2B5EF4-FFF2-40B4-BE49-F238E27FC236}">
                <a16:creationId xmlns:a16="http://schemas.microsoft.com/office/drawing/2014/main" id="{04EF75E1-1294-B944-91D3-CDED59EB2443}"/>
              </a:ext>
            </a:extLst>
          </p:cNvPr>
          <p:cNvSpPr/>
          <p:nvPr/>
        </p:nvSpPr>
        <p:spPr>
          <a:xfrm>
            <a:off x="7664819" y="3968506"/>
            <a:ext cx="850532" cy="331838"/>
          </a:xfrm>
          <a:prstGeom prst="rect">
            <a:avLst/>
          </a:prstGeom>
          <a:solidFill>
            <a:srgbClr val="146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Phase 2 Prep</a:t>
            </a:r>
          </a:p>
        </p:txBody>
      </p:sp>
    </p:spTree>
    <p:extLst>
      <p:ext uri="{BB962C8B-B14F-4D97-AF65-F5344CB8AC3E}">
        <p14:creationId xmlns:p14="http://schemas.microsoft.com/office/powerpoint/2010/main" val="3181512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77E18-0B37-5DF1-B7D9-406C9F6A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/>
          <a:lstStyle/>
          <a:p>
            <a:r>
              <a:rPr lang="en-DE" dirty="0"/>
              <a:t>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1AE39-793E-BB69-8019-9EC8DFBD4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7049"/>
            <a:ext cx="7886700" cy="3436968"/>
          </a:xfrm>
        </p:spPr>
        <p:txBody>
          <a:bodyPr/>
          <a:lstStyle/>
          <a:p>
            <a:r>
              <a:rPr lang="en-DE" dirty="0"/>
              <a:t>Project planning completed</a:t>
            </a:r>
          </a:p>
          <a:p>
            <a:r>
              <a:rPr lang="en-DE" dirty="0"/>
              <a:t>Budget approval by executive board</a:t>
            </a:r>
          </a:p>
          <a:p>
            <a:r>
              <a:rPr lang="en-DE" dirty="0"/>
              <a:t>Stakeholder communication ready</a:t>
            </a:r>
          </a:p>
          <a:p>
            <a:r>
              <a:rPr lang="en-DE" dirty="0"/>
              <a:t>Stakeholders identified</a:t>
            </a:r>
          </a:p>
          <a:p>
            <a:r>
              <a:rPr lang="en-DE" dirty="0"/>
              <a:t>HR project leader nominated</a:t>
            </a:r>
          </a:p>
          <a:p>
            <a:r>
              <a:rPr lang="en-DE" dirty="0"/>
              <a:t>Work contract review completed</a:t>
            </a:r>
          </a:p>
        </p:txBody>
      </p:sp>
    </p:spTree>
    <p:extLst>
      <p:ext uri="{BB962C8B-B14F-4D97-AF65-F5344CB8AC3E}">
        <p14:creationId xmlns:p14="http://schemas.microsoft.com/office/powerpoint/2010/main" val="32413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F4B7-EDBE-2365-4E2A-8EE0860C0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/>
          <a:lstStyle/>
          <a:p>
            <a:r>
              <a:rPr lang="en-DE" dirty="0"/>
              <a:t>Current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75B90-2FA5-30FA-00E8-B2082B2F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7049"/>
            <a:ext cx="7886700" cy="3436968"/>
          </a:xfrm>
        </p:spPr>
        <p:txBody>
          <a:bodyPr/>
          <a:lstStyle/>
          <a:p>
            <a:r>
              <a:rPr lang="en-GB" dirty="0"/>
              <a:t>Customer care team availability: The availability of the customer care team during the site assessment and training phase presents a challenge, as only 7 out of 12 colleagues are available. The project team will explore the feasibility of conducting an earlier site assessment and training session for the customer care team.</a:t>
            </a:r>
          </a:p>
          <a:p>
            <a:r>
              <a:rPr lang="en-GB" dirty="0"/>
              <a:t>OPS team faces severe capacity limitations due to parallel projects. Project leadership will monitor the situation closely.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08367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54FAA-9841-4915-7735-6F92E367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/>
              <a:t>Next steps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1372F-4B20-0AF4-DA7B-BB73BC7D1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0993"/>
            <a:ext cx="8282058" cy="3373024"/>
          </a:xfrm>
        </p:spPr>
        <p:txBody>
          <a:bodyPr>
            <a:normAutofit/>
          </a:bodyPr>
          <a:lstStyle/>
          <a:p>
            <a:r>
              <a:rPr lang="en-GB" sz="1600" dirty="0"/>
              <a:t>Meet with union leader regarding service staff involvement		03/10/23	PM</a:t>
            </a:r>
          </a:p>
          <a:p>
            <a:r>
              <a:rPr lang="en-GB" sz="1600" dirty="0"/>
              <a:t>Site assessment preparation (questionnaire development)		03/12/23	Team</a:t>
            </a:r>
          </a:p>
          <a:p>
            <a:r>
              <a:rPr lang="en-GB" sz="1600" dirty="0"/>
              <a:t>Prepare steering board meeting					03/31/23	PM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DE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BF800C-CC35-7948-9FDE-7D2C7E8051B2}"/>
              </a:ext>
            </a:extLst>
          </p:cNvPr>
          <p:cNvSpPr txBox="1"/>
          <p:nvPr/>
        </p:nvSpPr>
        <p:spPr>
          <a:xfrm>
            <a:off x="6673755" y="750497"/>
            <a:ext cx="1050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400" dirty="0">
                <a:latin typeface="Arial" panose="020B0604020202020204" pitchFamily="34" charset="0"/>
                <a:cs typeface="Arial" panose="020B0604020202020204" pitchFamily="34" charset="0"/>
              </a:rPr>
              <a:t>Due Date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3AEB16-C13F-384C-D870-2143AE58502B}"/>
              </a:ext>
            </a:extLst>
          </p:cNvPr>
          <p:cNvSpPr txBox="1"/>
          <p:nvPr/>
        </p:nvSpPr>
        <p:spPr>
          <a:xfrm>
            <a:off x="7724634" y="744245"/>
            <a:ext cx="11860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DE" sz="1400" dirty="0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</a:p>
        </p:txBody>
      </p:sp>
    </p:spTree>
    <p:extLst>
      <p:ext uri="{BB962C8B-B14F-4D97-AF65-F5344CB8AC3E}">
        <p14:creationId xmlns:p14="http://schemas.microsoft.com/office/powerpoint/2010/main" val="26710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5730B-08E6-3849-935E-2BE6FE604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/>
          <a:lstStyle/>
          <a:p>
            <a:r>
              <a:rPr lang="en-US" dirty="0"/>
              <a:t>Resource and Cost Budget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A1B33773-6E40-F34C-98CF-E6F0A0A30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97505"/>
              </p:ext>
            </p:extLst>
          </p:nvPr>
        </p:nvGraphicFramePr>
        <p:xfrm>
          <a:off x="1307306" y="1161088"/>
          <a:ext cx="6222207" cy="291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002">
                  <a:extLst>
                    <a:ext uri="{9D8B030D-6E8A-4147-A177-3AD203B41FA5}">
                      <a16:colId xmlns:a16="http://schemas.microsoft.com/office/drawing/2014/main" val="1692189032"/>
                    </a:ext>
                  </a:extLst>
                </a:gridCol>
                <a:gridCol w="855210">
                  <a:extLst>
                    <a:ext uri="{9D8B030D-6E8A-4147-A177-3AD203B41FA5}">
                      <a16:colId xmlns:a16="http://schemas.microsoft.com/office/drawing/2014/main" val="1605864116"/>
                    </a:ext>
                  </a:extLst>
                </a:gridCol>
                <a:gridCol w="711667">
                  <a:extLst>
                    <a:ext uri="{9D8B030D-6E8A-4147-A177-3AD203B41FA5}">
                      <a16:colId xmlns:a16="http://schemas.microsoft.com/office/drawing/2014/main" val="110968365"/>
                    </a:ext>
                  </a:extLst>
                </a:gridCol>
                <a:gridCol w="809155">
                  <a:extLst>
                    <a:ext uri="{9D8B030D-6E8A-4147-A177-3AD203B41FA5}">
                      <a16:colId xmlns:a16="http://schemas.microsoft.com/office/drawing/2014/main" val="2256590052"/>
                    </a:ext>
                  </a:extLst>
                </a:gridCol>
                <a:gridCol w="779909">
                  <a:extLst>
                    <a:ext uri="{9D8B030D-6E8A-4147-A177-3AD203B41FA5}">
                      <a16:colId xmlns:a16="http://schemas.microsoft.com/office/drawing/2014/main" val="1809597450"/>
                    </a:ext>
                  </a:extLst>
                </a:gridCol>
                <a:gridCol w="803084">
                  <a:extLst>
                    <a:ext uri="{9D8B030D-6E8A-4147-A177-3AD203B41FA5}">
                      <a16:colId xmlns:a16="http://schemas.microsoft.com/office/drawing/2014/main" val="3491549515"/>
                    </a:ext>
                  </a:extLst>
                </a:gridCol>
                <a:gridCol w="943180">
                  <a:extLst>
                    <a:ext uri="{9D8B030D-6E8A-4147-A177-3AD203B41FA5}">
                      <a16:colId xmlns:a16="http://schemas.microsoft.com/office/drawing/2014/main" val="2415412533"/>
                    </a:ext>
                  </a:extLst>
                </a:gridCol>
              </a:tblGrid>
              <a:tr h="497257">
                <a:tc>
                  <a:txBody>
                    <a:bodyPr/>
                    <a:lstStyle/>
                    <a:p>
                      <a:endParaRPr lang="en-US" sz="11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Effort </a:t>
                      </a:r>
                      <a:br>
                        <a:rPr lang="en-US" sz="9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(PD)</a:t>
                      </a:r>
                    </a:p>
                  </a:txBody>
                  <a:tcPr marL="68580" marR="68580" marT="34290" marB="3429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</a:t>
                      </a:r>
                      <a:br>
                        <a:rPr lang="en-US" sz="9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b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thousands)</a:t>
                      </a:r>
                    </a:p>
                  </a:txBody>
                  <a:tcPr marL="68580" marR="68580" marT="34290" marB="3429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074269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endParaRPr lang="en-US" sz="1100" noProof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66974"/>
                  </a:ext>
                </a:extLst>
              </a:tr>
              <a:tr h="471637">
                <a:tc>
                  <a:txBody>
                    <a:bodyPr/>
                    <a:lstStyle/>
                    <a:p>
                      <a:r>
                        <a:rPr lang="en-US" sz="900" b="1" noProof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Initiation Phase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776012"/>
                  </a:ext>
                </a:extLst>
              </a:tr>
              <a:tr h="400086">
                <a:tc>
                  <a:txBody>
                    <a:bodyPr/>
                    <a:lstStyle/>
                    <a:p>
                      <a:r>
                        <a:rPr lang="en-US" sz="9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 Phase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49772"/>
                  </a:ext>
                </a:extLst>
              </a:tr>
              <a:tr h="400086">
                <a:tc>
                  <a:txBody>
                    <a:bodyPr/>
                    <a:lstStyle/>
                    <a:p>
                      <a:r>
                        <a:rPr lang="en-US" sz="9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 Phase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-143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161878"/>
                  </a:ext>
                </a:extLst>
              </a:tr>
              <a:tr h="410089">
                <a:tc>
                  <a:txBody>
                    <a:bodyPr/>
                    <a:lstStyle/>
                    <a:p>
                      <a:r>
                        <a:rPr lang="en-US" sz="900" b="1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111629"/>
                  </a:ext>
                </a:extLst>
              </a:tr>
              <a:tr h="410089">
                <a:tc>
                  <a:txBody>
                    <a:bodyPr/>
                    <a:lstStyle/>
                    <a:p>
                      <a:r>
                        <a:rPr lang="en-US" sz="900" b="1" noProof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 b="1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844660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85218945-4FFF-AC45-B01C-AD2A59593C19}"/>
              </a:ext>
            </a:extLst>
          </p:cNvPr>
          <p:cNvSpPr txBox="1"/>
          <p:nvPr/>
        </p:nvSpPr>
        <p:spPr>
          <a:xfrm>
            <a:off x="1606378" y="4531841"/>
            <a:ext cx="29656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Effort in person days (PD)</a:t>
            </a:r>
          </a:p>
        </p:txBody>
      </p:sp>
    </p:spTree>
    <p:extLst>
      <p:ext uri="{BB962C8B-B14F-4D97-AF65-F5344CB8AC3E}">
        <p14:creationId xmlns:p14="http://schemas.microsoft.com/office/powerpoint/2010/main" val="141601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1DFC1-ED65-E449-8E37-0ED2CE670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487090"/>
          </a:xfrm>
        </p:spPr>
        <p:txBody>
          <a:bodyPr>
            <a:normAutofit/>
          </a:bodyPr>
          <a:lstStyle/>
          <a:p>
            <a:r>
              <a:rPr lang="de-DE" dirty="0" err="1"/>
              <a:t>Cost</a:t>
            </a:r>
            <a:r>
              <a:rPr lang="de-DE" dirty="0"/>
              <a:t>/Effort Implementation Phase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7403D6F1-860C-7E45-A370-C24EB5A09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676932"/>
              </p:ext>
            </p:extLst>
          </p:nvPr>
        </p:nvGraphicFramePr>
        <p:xfrm>
          <a:off x="1711410" y="1348739"/>
          <a:ext cx="5553042" cy="1329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233">
                  <a:extLst>
                    <a:ext uri="{9D8B030D-6E8A-4147-A177-3AD203B41FA5}">
                      <a16:colId xmlns:a16="http://schemas.microsoft.com/office/drawing/2014/main" val="4218571826"/>
                    </a:ext>
                  </a:extLst>
                </a:gridCol>
                <a:gridCol w="627231">
                  <a:extLst>
                    <a:ext uri="{9D8B030D-6E8A-4147-A177-3AD203B41FA5}">
                      <a16:colId xmlns:a16="http://schemas.microsoft.com/office/drawing/2014/main" val="2799689854"/>
                    </a:ext>
                  </a:extLst>
                </a:gridCol>
                <a:gridCol w="727263">
                  <a:extLst>
                    <a:ext uri="{9D8B030D-6E8A-4147-A177-3AD203B41FA5}">
                      <a16:colId xmlns:a16="http://schemas.microsoft.com/office/drawing/2014/main" val="3035906099"/>
                    </a:ext>
                  </a:extLst>
                </a:gridCol>
                <a:gridCol w="727263">
                  <a:extLst>
                    <a:ext uri="{9D8B030D-6E8A-4147-A177-3AD203B41FA5}">
                      <a16:colId xmlns:a16="http://schemas.microsoft.com/office/drawing/2014/main" val="2443948600"/>
                    </a:ext>
                  </a:extLst>
                </a:gridCol>
                <a:gridCol w="727263">
                  <a:extLst>
                    <a:ext uri="{9D8B030D-6E8A-4147-A177-3AD203B41FA5}">
                      <a16:colId xmlns:a16="http://schemas.microsoft.com/office/drawing/2014/main" val="2588873280"/>
                    </a:ext>
                  </a:extLst>
                </a:gridCol>
                <a:gridCol w="727263">
                  <a:extLst>
                    <a:ext uri="{9D8B030D-6E8A-4147-A177-3AD203B41FA5}">
                      <a16:colId xmlns:a16="http://schemas.microsoft.com/office/drawing/2014/main" val="2455155043"/>
                    </a:ext>
                  </a:extLst>
                </a:gridCol>
                <a:gridCol w="727263">
                  <a:extLst>
                    <a:ext uri="{9D8B030D-6E8A-4147-A177-3AD203B41FA5}">
                      <a16:colId xmlns:a16="http://schemas.microsoft.com/office/drawing/2014/main" val="3157559710"/>
                    </a:ext>
                  </a:extLst>
                </a:gridCol>
                <a:gridCol w="727263">
                  <a:extLst>
                    <a:ext uri="{9D8B030D-6E8A-4147-A177-3AD203B41FA5}">
                      <a16:colId xmlns:a16="http://schemas.microsoft.com/office/drawing/2014/main" val="3506059345"/>
                    </a:ext>
                  </a:extLst>
                </a:gridCol>
              </a:tblGrid>
              <a:tr h="387259">
                <a:tc>
                  <a:txBody>
                    <a:bodyPr/>
                    <a:lstStyle/>
                    <a:p>
                      <a:endParaRPr lang="de-DE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Engi-neering</a:t>
                      </a:r>
                      <a:endParaRPr lang="de-DE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Manu-</a:t>
                      </a:r>
                      <a:r>
                        <a:rPr lang="de-DE" sz="9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facturing</a:t>
                      </a:r>
                      <a:endParaRPr lang="de-DE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Logistics</a:t>
                      </a:r>
                      <a:endParaRPr lang="de-DE" sz="9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79936"/>
                  </a:ext>
                </a:extLst>
              </a:tr>
              <a:tr h="314110">
                <a:tc>
                  <a:txBody>
                    <a:bodyPr/>
                    <a:lstStyle/>
                    <a:p>
                      <a:r>
                        <a:rPr lang="de-DE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47387"/>
                  </a:ext>
                </a:extLst>
              </a:tr>
              <a:tr h="314110">
                <a:tc>
                  <a:txBody>
                    <a:bodyPr/>
                    <a:lstStyle/>
                    <a:p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36151"/>
                  </a:ext>
                </a:extLst>
              </a:tr>
              <a:tr h="314110">
                <a:tc>
                  <a:txBody>
                    <a:bodyPr/>
                    <a:lstStyle/>
                    <a:p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-88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92250"/>
                  </a:ext>
                </a:extLst>
              </a:tr>
            </a:tbl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6DA167F2-F08D-C74C-9B20-0A1B04658A3C}"/>
              </a:ext>
            </a:extLst>
          </p:cNvPr>
          <p:cNvSpPr txBox="1"/>
          <p:nvPr/>
        </p:nvSpPr>
        <p:spPr>
          <a:xfrm>
            <a:off x="1614489" y="927836"/>
            <a:ext cx="1695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latin typeface="Arial" panose="020B0604020202020204" pitchFamily="34" charset="0"/>
                <a:cs typeface="Arial" panose="020B0604020202020204" pitchFamily="34" charset="0"/>
              </a:rPr>
              <a:t>EFFORT: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8DBD30-28FD-964A-BFB0-BDB04B1EA33A}"/>
              </a:ext>
            </a:extLst>
          </p:cNvPr>
          <p:cNvSpPr txBox="1"/>
          <p:nvPr/>
        </p:nvSpPr>
        <p:spPr>
          <a:xfrm>
            <a:off x="1614489" y="3176725"/>
            <a:ext cx="1695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latin typeface="Arial" panose="020B0604020202020204" pitchFamily="34" charset="0"/>
                <a:cs typeface="Arial" panose="020B0604020202020204" pitchFamily="34" charset="0"/>
              </a:rPr>
              <a:t>COST: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AAEC15CA-DA6F-3946-BED4-D4C425479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156213"/>
              </p:ext>
            </p:extLst>
          </p:nvPr>
        </p:nvGraphicFramePr>
        <p:xfrm>
          <a:off x="1711411" y="3450642"/>
          <a:ext cx="2387944" cy="1329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28">
                  <a:extLst>
                    <a:ext uri="{9D8B030D-6E8A-4147-A177-3AD203B41FA5}">
                      <a16:colId xmlns:a16="http://schemas.microsoft.com/office/drawing/2014/main" val="4218571826"/>
                    </a:ext>
                  </a:extLst>
                </a:gridCol>
                <a:gridCol w="1259216">
                  <a:extLst>
                    <a:ext uri="{9D8B030D-6E8A-4147-A177-3AD203B41FA5}">
                      <a16:colId xmlns:a16="http://schemas.microsoft.com/office/drawing/2014/main" val="2799689854"/>
                    </a:ext>
                  </a:extLst>
                </a:gridCol>
              </a:tblGrid>
              <a:tr h="387259">
                <a:tc>
                  <a:txBody>
                    <a:bodyPr/>
                    <a:lstStyle/>
                    <a:p>
                      <a:endParaRPr lang="de-DE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79936"/>
                  </a:ext>
                </a:extLst>
              </a:tr>
              <a:tr h="314110">
                <a:tc>
                  <a:txBody>
                    <a:bodyPr/>
                    <a:lstStyle/>
                    <a:p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747387"/>
                  </a:ext>
                </a:extLst>
              </a:tr>
              <a:tr h="314110">
                <a:tc>
                  <a:txBody>
                    <a:bodyPr/>
                    <a:lstStyle/>
                    <a:p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336151"/>
                  </a:ext>
                </a:extLst>
              </a:tr>
              <a:tr h="314110">
                <a:tc>
                  <a:txBody>
                    <a:bodyPr/>
                    <a:lstStyle/>
                    <a:p>
                      <a:r>
                        <a:rPr lang="de-DE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1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-143</a:t>
                      </a:r>
                    </a:p>
                  </a:txBody>
                  <a:tcPr marL="68580" marR="68580" marT="34290" marB="3429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92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64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1775</TotalTime>
  <Words>553</Words>
  <Application>Microsoft Macintosh PowerPoint</Application>
  <PresentationFormat>On-screen Show (16:9)</PresentationFormat>
  <Paragraphs>175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Aptos</vt:lpstr>
      <vt:lpstr>Arial</vt:lpstr>
      <vt:lpstr>Office 2013 - 2022 Theme</vt:lpstr>
      <vt:lpstr>LEAD-2030 IMPLEMENTATION</vt:lpstr>
      <vt:lpstr>Agenda</vt:lpstr>
      <vt:lpstr>Project Snapshot</vt:lpstr>
      <vt:lpstr>Timeline</vt:lpstr>
      <vt:lpstr>Achievements</vt:lpstr>
      <vt:lpstr>Current issues</vt:lpstr>
      <vt:lpstr>Next steps</vt:lpstr>
      <vt:lpstr>Resource and Cost Budget</vt:lpstr>
      <vt:lpstr>Cost/Effort Implementation Phase</vt:lpstr>
      <vt:lpstr>STAY IN TOUCH FOR MORE PM 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status update template</dc:title>
  <dc:creator>adrian_neumeyer@yahoo.de</dc:creator>
  <cp:lastModifiedBy>Adrian Neumeyer</cp:lastModifiedBy>
  <cp:revision>175</cp:revision>
  <dcterms:created xsi:type="dcterms:W3CDTF">2019-05-05T07:23:23Z</dcterms:created>
  <dcterms:modified xsi:type="dcterms:W3CDTF">2024-10-24T10:20:55Z</dcterms:modified>
</cp:coreProperties>
</file>