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9"/>
  </p:normalViewPr>
  <p:slideViewPr>
    <p:cSldViewPr snapToGrid="0" snapToObjects="1">
      <p:cViewPr varScale="1">
        <p:scale>
          <a:sx n="104" d="100"/>
          <a:sy n="104" d="100"/>
        </p:scale>
        <p:origin x="18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0647-B60B-B946-B125-921E7A1DBE60}" type="datetimeFigureOut">
              <a:rPr lang="de-DE" smtClean="0"/>
              <a:t>05.05.19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F28-D41D-3549-BEAB-730C22D011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01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0647-B60B-B946-B125-921E7A1DBE60}" type="datetimeFigureOut">
              <a:rPr lang="de-DE" smtClean="0"/>
              <a:t>05.05.19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F28-D41D-3549-BEAB-730C22D011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5689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0647-B60B-B946-B125-921E7A1DBE60}" type="datetimeFigureOut">
              <a:rPr lang="de-DE" smtClean="0"/>
              <a:t>05.05.19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F28-D41D-3549-BEAB-730C22D011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445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83998"/>
          </a:xfrm>
        </p:spPr>
        <p:txBody>
          <a:bodyPr>
            <a:normAutofit/>
          </a:bodyPr>
          <a:lstStyle>
            <a:lvl1pPr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50066"/>
            <a:ext cx="7886700" cy="4926897"/>
          </a:xfrm>
        </p:spPr>
        <p:txBody>
          <a:bodyPr>
            <a:normAutofit/>
          </a:bodyPr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0647-B60B-B946-B125-921E7A1DBE60}" type="datetimeFigureOut">
              <a:rPr lang="de-DE" smtClean="0"/>
              <a:t>05.05.19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F28-D41D-3549-BEAB-730C22D011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719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0647-B60B-B946-B125-921E7A1DBE60}" type="datetimeFigureOut">
              <a:rPr lang="de-DE" smtClean="0"/>
              <a:t>05.05.19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F28-D41D-3549-BEAB-730C22D011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2718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0647-B60B-B946-B125-921E7A1DBE60}" type="datetimeFigureOut">
              <a:rPr lang="de-DE" smtClean="0"/>
              <a:t>05.05.19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F28-D41D-3549-BEAB-730C22D011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3464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0647-B60B-B946-B125-921E7A1DBE60}" type="datetimeFigureOut">
              <a:rPr lang="de-DE" smtClean="0"/>
              <a:t>05.05.19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F28-D41D-3549-BEAB-730C22D011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796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0647-B60B-B946-B125-921E7A1DBE60}" type="datetimeFigureOut">
              <a:rPr lang="de-DE" smtClean="0"/>
              <a:t>05.05.19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F28-D41D-3549-BEAB-730C22D011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098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0647-B60B-B946-B125-921E7A1DBE60}" type="datetimeFigureOut">
              <a:rPr lang="de-DE" smtClean="0"/>
              <a:t>05.05.19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F28-D41D-3549-BEAB-730C22D011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747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0647-B60B-B946-B125-921E7A1DBE60}" type="datetimeFigureOut">
              <a:rPr lang="de-DE" smtClean="0"/>
              <a:t>05.05.19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F28-D41D-3549-BEAB-730C22D011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044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0647-B60B-B946-B125-921E7A1DBE60}" type="datetimeFigureOut">
              <a:rPr lang="de-DE" smtClean="0"/>
              <a:t>05.05.19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F28-D41D-3549-BEAB-730C22D011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3960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534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31089"/>
            <a:ext cx="7886700" cy="4845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70647-B60B-B946-B125-921E7A1DBE60}" type="datetimeFigureOut">
              <a:rPr lang="de-DE" smtClean="0"/>
              <a:t>05.05.19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66F28-D41D-3549-BEAB-730C22D011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134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37303A-2EFC-B44F-AEA8-72AC364C0C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Project </a:t>
            </a:r>
            <a:r>
              <a:rPr lang="de-DE" sz="3600" dirty="0" err="1"/>
              <a:t>status</a:t>
            </a:r>
            <a:r>
              <a:rPr lang="de-DE" sz="3600" dirty="0"/>
              <a:t> update </a:t>
            </a:r>
            <a:r>
              <a:rPr lang="de-DE" sz="3600" dirty="0" err="1"/>
              <a:t>template</a:t>
            </a:r>
            <a:endParaRPr lang="de-DE" sz="36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46049D9-060E-794D-B1E5-38CA22D9ED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76180"/>
            <a:ext cx="6858000" cy="488048"/>
          </a:xfrm>
        </p:spPr>
        <p:txBody>
          <a:bodyPr>
            <a:normAutofit/>
          </a:bodyPr>
          <a:lstStyle/>
          <a:p>
            <a:r>
              <a:rPr lang="de-DE" sz="2000"/>
              <a:t>Provided to you by tacticalprojectmanager.com</a:t>
            </a:r>
            <a:endParaRPr lang="de-DE" sz="20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67AF347-5A02-834B-89ED-5DCF2D0154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2063" y="5132129"/>
            <a:ext cx="918347" cy="74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628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4D9453-1A86-8E44-84BA-E60C1698F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Project status report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BE4C2BDA-0D26-8F44-98D6-9E589804C3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641704"/>
              </p:ext>
            </p:extLst>
          </p:nvPr>
        </p:nvGraphicFramePr>
        <p:xfrm>
          <a:off x="628650" y="1282440"/>
          <a:ext cx="7886701" cy="521043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53911">
                  <a:extLst>
                    <a:ext uri="{9D8B030D-6E8A-4147-A177-3AD203B41FA5}">
                      <a16:colId xmlns:a16="http://schemas.microsoft.com/office/drawing/2014/main" val="1329521844"/>
                    </a:ext>
                  </a:extLst>
                </a:gridCol>
                <a:gridCol w="1989438">
                  <a:extLst>
                    <a:ext uri="{9D8B030D-6E8A-4147-A177-3AD203B41FA5}">
                      <a16:colId xmlns:a16="http://schemas.microsoft.com/office/drawing/2014/main" val="2060475110"/>
                    </a:ext>
                  </a:extLst>
                </a:gridCol>
                <a:gridCol w="1971676">
                  <a:extLst>
                    <a:ext uri="{9D8B030D-6E8A-4147-A177-3AD203B41FA5}">
                      <a16:colId xmlns:a16="http://schemas.microsoft.com/office/drawing/2014/main" val="915840555"/>
                    </a:ext>
                  </a:extLst>
                </a:gridCol>
                <a:gridCol w="1971676">
                  <a:extLst>
                    <a:ext uri="{9D8B030D-6E8A-4147-A177-3AD203B41FA5}">
                      <a16:colId xmlns:a16="http://schemas.microsoft.com/office/drawing/2014/main" val="547941098"/>
                    </a:ext>
                  </a:extLst>
                </a:gridCol>
              </a:tblGrid>
              <a:tr h="444843">
                <a:tc>
                  <a:txBody>
                    <a:bodyPr/>
                    <a:lstStyle/>
                    <a:p>
                      <a:pPr algn="ctr"/>
                      <a:r>
                        <a:rPr lang="de-DE" sz="14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Rollout flexible working hours at GlobalTech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61912"/>
                  </a:ext>
                </a:extLst>
              </a:tr>
              <a:tr h="270476">
                <a:tc rowSpan="4">
                  <a:txBody>
                    <a:bodyPr/>
                    <a:lstStyle/>
                    <a:p>
                      <a:pPr algn="ctr"/>
                      <a:r>
                        <a:rPr lang="de-DE" sz="14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overall status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 (plan)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704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370389"/>
                  </a:ext>
                </a:extLst>
              </a:tr>
              <a:tr h="13523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quality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933528"/>
                  </a:ext>
                </a:extLst>
              </a:tr>
              <a:tr h="13523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 (actual)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528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253603"/>
                  </a:ext>
                </a:extLst>
              </a:tr>
              <a:tr h="270476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834339"/>
                  </a:ext>
                </a:extLst>
              </a:tr>
              <a:tr h="811427">
                <a:tc>
                  <a:txBody>
                    <a:bodyPr/>
                    <a:lstStyle/>
                    <a:p>
                      <a:pPr algn="ctr"/>
                      <a:r>
                        <a:rPr lang="de-DE" sz="14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accomplishments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project planning completed</a:t>
                      </a:r>
                    </a:p>
                    <a:p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nominated HR project leader</a:t>
                      </a:r>
                    </a:p>
                    <a:p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new employee contracts created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604524"/>
                  </a:ext>
                </a:extLst>
              </a:tr>
              <a:tr h="811427">
                <a:tc>
                  <a:txBody>
                    <a:bodyPr/>
                    <a:lstStyle/>
                    <a:p>
                      <a:pPr algn="ctr"/>
                      <a:r>
                        <a:rPr lang="de-DE" sz="14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critical issues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work arrangement for customer care team unclear</a:t>
                      </a:r>
                    </a:p>
                    <a:p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resource bottlenecks due to parallel projects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678353"/>
                  </a:ext>
                </a:extLst>
              </a:tr>
              <a:tr h="10008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major risks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decline in customer satisfaction due to disruption of service center</a:t>
                      </a:r>
                    </a:p>
                    <a:p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661545"/>
                  </a:ext>
                </a:extLst>
              </a:tr>
              <a:tr h="1227438">
                <a:tc>
                  <a:txBody>
                    <a:bodyPr/>
                    <a:lstStyle/>
                    <a:p>
                      <a:pPr algn="ctr"/>
                      <a:r>
                        <a:rPr lang="de-DE" sz="14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next steps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meet with union leader to discuss arrangement for service staff</a:t>
                      </a:r>
                      <a:b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presentation at next board meeting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691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7856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75730B-08E6-3849-935E-2BE6FE604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Project </a:t>
            </a:r>
            <a:r>
              <a:rPr lang="de-DE" dirty="0" err="1"/>
              <a:t>summary</a:t>
            </a:r>
            <a:endParaRPr lang="de-DE" dirty="0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A1B33773-6E40-F34C-98CF-E6F0A0A300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730311"/>
              </p:ext>
            </p:extLst>
          </p:nvPr>
        </p:nvGraphicFramePr>
        <p:xfrm>
          <a:off x="628653" y="1548116"/>
          <a:ext cx="7886697" cy="3596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850">
                  <a:extLst>
                    <a:ext uri="{9D8B030D-6E8A-4147-A177-3AD203B41FA5}">
                      <a16:colId xmlns:a16="http://schemas.microsoft.com/office/drawing/2014/main" val="1692189032"/>
                    </a:ext>
                  </a:extLst>
                </a:gridCol>
                <a:gridCol w="1186248">
                  <a:extLst>
                    <a:ext uri="{9D8B030D-6E8A-4147-A177-3AD203B41FA5}">
                      <a16:colId xmlns:a16="http://schemas.microsoft.com/office/drawing/2014/main" val="1605864116"/>
                    </a:ext>
                  </a:extLst>
                </a:gridCol>
                <a:gridCol w="902044">
                  <a:extLst>
                    <a:ext uri="{9D8B030D-6E8A-4147-A177-3AD203B41FA5}">
                      <a16:colId xmlns:a16="http://schemas.microsoft.com/office/drawing/2014/main" val="110968365"/>
                    </a:ext>
                  </a:extLst>
                </a:gridCol>
                <a:gridCol w="1025610">
                  <a:extLst>
                    <a:ext uri="{9D8B030D-6E8A-4147-A177-3AD203B41FA5}">
                      <a16:colId xmlns:a16="http://schemas.microsoft.com/office/drawing/2014/main" val="2256590052"/>
                    </a:ext>
                  </a:extLst>
                </a:gridCol>
                <a:gridCol w="988541">
                  <a:extLst>
                    <a:ext uri="{9D8B030D-6E8A-4147-A177-3AD203B41FA5}">
                      <a16:colId xmlns:a16="http://schemas.microsoft.com/office/drawing/2014/main" val="1809597450"/>
                    </a:ext>
                  </a:extLst>
                </a:gridCol>
                <a:gridCol w="1017916">
                  <a:extLst>
                    <a:ext uri="{9D8B030D-6E8A-4147-A177-3AD203B41FA5}">
                      <a16:colId xmlns:a16="http://schemas.microsoft.com/office/drawing/2014/main" val="3491549515"/>
                    </a:ext>
                  </a:extLst>
                </a:gridCol>
                <a:gridCol w="1195488">
                  <a:extLst>
                    <a:ext uri="{9D8B030D-6E8A-4147-A177-3AD203B41FA5}">
                      <a16:colId xmlns:a16="http://schemas.microsoft.com/office/drawing/2014/main" val="2415412533"/>
                    </a:ext>
                  </a:extLst>
                </a:gridCol>
              </a:tblGrid>
              <a:tr h="614316">
                <a:tc>
                  <a:txBody>
                    <a:bodyPr/>
                    <a:lstStyle/>
                    <a:p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b="1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effort</a:t>
                      </a:r>
                      <a:r>
                        <a:rPr lang="de-DE" sz="1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lang="de-DE" sz="1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de-DE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PD)</a:t>
                      </a: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b="1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</a:t>
                      </a:r>
                      <a:r>
                        <a:rPr lang="de-DE" sz="1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lang="de-DE" sz="1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 thousands)</a:t>
                      </a:r>
                      <a:endParaRPr lang="de-DE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074269"/>
                  </a:ext>
                </a:extLst>
              </a:tr>
              <a:tr h="397314">
                <a:tc>
                  <a:txBody>
                    <a:bodyPr/>
                    <a:lstStyle/>
                    <a:p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66974"/>
                  </a:ext>
                </a:extLst>
              </a:tr>
              <a:tr h="582665">
                <a:tc>
                  <a:txBody>
                    <a:bodyPr/>
                    <a:lstStyle/>
                    <a:p>
                      <a:r>
                        <a:rPr lang="de-DE" sz="12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initiation</a:t>
                      </a:r>
                      <a:r>
                        <a:rPr lang="de-DE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</a:t>
                      </a:r>
                      <a:endParaRPr lang="de-DE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776012"/>
                  </a:ext>
                </a:extLst>
              </a:tr>
              <a:tr h="494270">
                <a:tc>
                  <a:txBody>
                    <a:bodyPr/>
                    <a:lstStyle/>
                    <a:p>
                      <a:r>
                        <a:rPr lang="de-DE" sz="12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concept</a:t>
                      </a:r>
                      <a:r>
                        <a:rPr lang="de-DE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</a:t>
                      </a:r>
                      <a:endParaRPr lang="de-DE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+4</a:t>
                      </a:r>
                      <a:endParaRPr lang="de-DE" sz="14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+7</a:t>
                      </a:r>
                      <a:endParaRPr lang="de-DE" sz="14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949772"/>
                  </a:ext>
                </a:extLst>
              </a:tr>
              <a:tr h="494270">
                <a:tc>
                  <a:txBody>
                    <a:bodyPr/>
                    <a:lstStyle/>
                    <a:p>
                      <a:r>
                        <a:rPr lang="de-DE" sz="12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implementation</a:t>
                      </a:r>
                      <a:r>
                        <a:rPr lang="de-DE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</a:t>
                      </a:r>
                      <a:endParaRPr lang="de-DE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-88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527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384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-143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161878"/>
                  </a:ext>
                </a:extLst>
              </a:tr>
              <a:tr h="506628">
                <a:tc>
                  <a:txBody>
                    <a:bodyPr/>
                    <a:lstStyle/>
                    <a:p>
                      <a:r>
                        <a:rPr lang="de-DE" sz="12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closing</a:t>
                      </a:r>
                      <a:r>
                        <a:rPr lang="de-DE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</a:t>
                      </a:r>
                      <a:endParaRPr lang="de-DE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111629"/>
                  </a:ext>
                </a:extLst>
              </a:tr>
              <a:tr h="506628">
                <a:tc>
                  <a:txBody>
                    <a:bodyPr/>
                    <a:lstStyle/>
                    <a:p>
                      <a:r>
                        <a:rPr lang="de-DE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de-DE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255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528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844660"/>
                  </a:ext>
                </a:extLst>
              </a:tr>
            </a:tbl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85218945-4FFF-AC45-B01C-AD2A59593C19}"/>
              </a:ext>
            </a:extLst>
          </p:cNvPr>
          <p:cNvSpPr txBox="1"/>
          <p:nvPr/>
        </p:nvSpPr>
        <p:spPr>
          <a:xfrm>
            <a:off x="617838" y="6042454"/>
            <a:ext cx="39541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>
                <a:latin typeface="Arial" panose="020B0604020202020204" pitchFamily="34" charset="0"/>
                <a:cs typeface="Arial" panose="020B0604020202020204" pitchFamily="34" charset="0"/>
              </a:rPr>
              <a:t>Effort in person days (PD)</a:t>
            </a:r>
          </a:p>
        </p:txBody>
      </p:sp>
    </p:spTree>
    <p:extLst>
      <p:ext uri="{BB962C8B-B14F-4D97-AF65-F5344CB8AC3E}">
        <p14:creationId xmlns:p14="http://schemas.microsoft.com/office/powerpoint/2010/main" val="1416016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D1DFC1-ED65-E449-8E37-0ED2CE670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83998"/>
          </a:xfrm>
        </p:spPr>
        <p:txBody>
          <a:bodyPr/>
          <a:lstStyle/>
          <a:p>
            <a:r>
              <a:rPr lang="de-DE"/>
              <a:t>Phase: Implementation phase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7403D6F1-860C-7E45-A370-C24EB5A09B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729134"/>
              </p:ext>
            </p:extLst>
          </p:nvPr>
        </p:nvGraphicFramePr>
        <p:xfrm>
          <a:off x="757880" y="1798319"/>
          <a:ext cx="7404056" cy="1772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644">
                  <a:extLst>
                    <a:ext uri="{9D8B030D-6E8A-4147-A177-3AD203B41FA5}">
                      <a16:colId xmlns:a16="http://schemas.microsoft.com/office/drawing/2014/main" val="4218571826"/>
                    </a:ext>
                  </a:extLst>
                </a:gridCol>
                <a:gridCol w="836308">
                  <a:extLst>
                    <a:ext uri="{9D8B030D-6E8A-4147-A177-3AD203B41FA5}">
                      <a16:colId xmlns:a16="http://schemas.microsoft.com/office/drawing/2014/main" val="2799689854"/>
                    </a:ext>
                  </a:extLst>
                </a:gridCol>
                <a:gridCol w="969684">
                  <a:extLst>
                    <a:ext uri="{9D8B030D-6E8A-4147-A177-3AD203B41FA5}">
                      <a16:colId xmlns:a16="http://schemas.microsoft.com/office/drawing/2014/main" val="3035906099"/>
                    </a:ext>
                  </a:extLst>
                </a:gridCol>
                <a:gridCol w="969684">
                  <a:extLst>
                    <a:ext uri="{9D8B030D-6E8A-4147-A177-3AD203B41FA5}">
                      <a16:colId xmlns:a16="http://schemas.microsoft.com/office/drawing/2014/main" val="2443948600"/>
                    </a:ext>
                  </a:extLst>
                </a:gridCol>
                <a:gridCol w="969684">
                  <a:extLst>
                    <a:ext uri="{9D8B030D-6E8A-4147-A177-3AD203B41FA5}">
                      <a16:colId xmlns:a16="http://schemas.microsoft.com/office/drawing/2014/main" val="2588873280"/>
                    </a:ext>
                  </a:extLst>
                </a:gridCol>
                <a:gridCol w="969684">
                  <a:extLst>
                    <a:ext uri="{9D8B030D-6E8A-4147-A177-3AD203B41FA5}">
                      <a16:colId xmlns:a16="http://schemas.microsoft.com/office/drawing/2014/main" val="2455155043"/>
                    </a:ext>
                  </a:extLst>
                </a:gridCol>
                <a:gridCol w="969684">
                  <a:extLst>
                    <a:ext uri="{9D8B030D-6E8A-4147-A177-3AD203B41FA5}">
                      <a16:colId xmlns:a16="http://schemas.microsoft.com/office/drawing/2014/main" val="3157559710"/>
                    </a:ext>
                  </a:extLst>
                </a:gridCol>
                <a:gridCol w="969684">
                  <a:extLst>
                    <a:ext uri="{9D8B030D-6E8A-4147-A177-3AD203B41FA5}">
                      <a16:colId xmlns:a16="http://schemas.microsoft.com/office/drawing/2014/main" val="3506059345"/>
                    </a:ext>
                  </a:extLst>
                </a:gridCol>
              </a:tblGrid>
              <a:tr h="516345">
                <a:tc>
                  <a:txBody>
                    <a:bodyPr/>
                    <a:lstStyle/>
                    <a:p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engi-neering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manu-facturing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logistics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sales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579936"/>
                  </a:ext>
                </a:extLst>
              </a:tr>
              <a:tr h="418813">
                <a:tc>
                  <a:txBody>
                    <a:bodyPr/>
                    <a:lstStyle/>
                    <a:p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747387"/>
                  </a:ext>
                </a:extLst>
              </a:tr>
              <a:tr h="418813">
                <a:tc>
                  <a:txBody>
                    <a:bodyPr/>
                    <a:lstStyle/>
                    <a:p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336151"/>
                  </a:ext>
                </a:extLst>
              </a:tr>
              <a:tr h="418813">
                <a:tc>
                  <a:txBody>
                    <a:bodyPr/>
                    <a:lstStyle/>
                    <a:p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-88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592250"/>
                  </a:ext>
                </a:extLst>
              </a:tr>
            </a:tbl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6DA167F2-F08D-C74C-9B20-0A1B04658A3C}"/>
              </a:ext>
            </a:extLst>
          </p:cNvPr>
          <p:cNvSpPr txBox="1"/>
          <p:nvPr/>
        </p:nvSpPr>
        <p:spPr>
          <a:xfrm>
            <a:off x="628650" y="1237112"/>
            <a:ext cx="22612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>
                <a:latin typeface="Arial" panose="020B0604020202020204" pitchFamily="34" charset="0"/>
                <a:cs typeface="Arial" panose="020B0604020202020204" pitchFamily="34" charset="0"/>
              </a:rPr>
              <a:t>EFFORT: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88DBD30-28FD-964A-BFB0-BDB04B1EA33A}"/>
              </a:ext>
            </a:extLst>
          </p:cNvPr>
          <p:cNvSpPr txBox="1"/>
          <p:nvPr/>
        </p:nvSpPr>
        <p:spPr>
          <a:xfrm>
            <a:off x="628650" y="4235631"/>
            <a:ext cx="22612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>
                <a:latin typeface="Arial" panose="020B0604020202020204" pitchFamily="34" charset="0"/>
                <a:cs typeface="Arial" panose="020B0604020202020204" pitchFamily="34" charset="0"/>
              </a:rPr>
              <a:t>COST: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AAEC15CA-DA6F-3946-BED4-D4C4254790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826782"/>
              </p:ext>
            </p:extLst>
          </p:nvPr>
        </p:nvGraphicFramePr>
        <p:xfrm>
          <a:off x="757880" y="4600856"/>
          <a:ext cx="3183926" cy="1772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971">
                  <a:extLst>
                    <a:ext uri="{9D8B030D-6E8A-4147-A177-3AD203B41FA5}">
                      <a16:colId xmlns:a16="http://schemas.microsoft.com/office/drawing/2014/main" val="4218571826"/>
                    </a:ext>
                  </a:extLst>
                </a:gridCol>
                <a:gridCol w="1678955">
                  <a:extLst>
                    <a:ext uri="{9D8B030D-6E8A-4147-A177-3AD203B41FA5}">
                      <a16:colId xmlns:a16="http://schemas.microsoft.com/office/drawing/2014/main" val="2799689854"/>
                    </a:ext>
                  </a:extLst>
                </a:gridCol>
              </a:tblGrid>
              <a:tr h="516345">
                <a:tc>
                  <a:txBody>
                    <a:bodyPr/>
                    <a:lstStyle/>
                    <a:p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implementation phase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579936"/>
                  </a:ext>
                </a:extLst>
              </a:tr>
              <a:tr h="418813">
                <a:tc>
                  <a:txBody>
                    <a:bodyPr/>
                    <a:lstStyle/>
                    <a:p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527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747387"/>
                  </a:ext>
                </a:extLst>
              </a:tr>
              <a:tr h="418813">
                <a:tc>
                  <a:txBody>
                    <a:bodyPr/>
                    <a:lstStyle/>
                    <a:p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336151"/>
                  </a:ext>
                </a:extLst>
              </a:tr>
              <a:tr h="418813">
                <a:tc>
                  <a:txBody>
                    <a:bodyPr/>
                    <a:lstStyle/>
                    <a:p>
                      <a:r>
                        <a:rPr lang="de-DE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-143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592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643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214</Words>
  <Application>Microsoft Macintosh PowerPoint</Application>
  <PresentationFormat>Bildschirmpräsentation (4:3)</PresentationFormat>
  <Paragraphs>110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</vt:lpstr>
      <vt:lpstr>Project status update template</vt:lpstr>
      <vt:lpstr>Project status report</vt:lpstr>
      <vt:lpstr>Project summary</vt:lpstr>
      <vt:lpstr>Phase: Implementation phase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status update template</dc:title>
  <dc:creator>adrian_neumeyer@yahoo.de</dc:creator>
  <cp:lastModifiedBy>adrian_neumeyer@yahoo.de</cp:lastModifiedBy>
  <cp:revision>54</cp:revision>
  <dcterms:created xsi:type="dcterms:W3CDTF">2019-05-05T07:23:23Z</dcterms:created>
  <dcterms:modified xsi:type="dcterms:W3CDTF">2019-05-05T10:55:58Z</dcterms:modified>
</cp:coreProperties>
</file>